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7" r:id="rId7"/>
    <p:sldId id="260" r:id="rId8"/>
    <p:sldId id="261" r:id="rId9"/>
    <p:sldId id="262" r:id="rId10"/>
    <p:sldId id="268" r:id="rId11"/>
    <p:sldId id="263" r:id="rId12"/>
    <p:sldId id="26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FCB6-3277-4416-930A-EC5958C563EE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BDD-0D5E-49E1-9259-854AF97D5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81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FCB6-3277-4416-930A-EC5958C563EE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BDD-0D5E-49E1-9259-854AF97D5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68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FCB6-3277-4416-930A-EC5958C563EE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BDD-0D5E-49E1-9259-854AF97D5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80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FCB6-3277-4416-930A-EC5958C563EE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BDD-0D5E-49E1-9259-854AF97D5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18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FCB6-3277-4416-930A-EC5958C563EE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BDD-0D5E-49E1-9259-854AF97D5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31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FCB6-3277-4416-930A-EC5958C563EE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BDD-0D5E-49E1-9259-854AF97D5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05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FCB6-3277-4416-930A-EC5958C563EE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BDD-0D5E-49E1-9259-854AF97D5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0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FCB6-3277-4416-930A-EC5958C563EE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BDD-0D5E-49E1-9259-854AF97D5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19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FCB6-3277-4416-930A-EC5958C563EE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BDD-0D5E-49E1-9259-854AF97D5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3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FCB6-3277-4416-930A-EC5958C563EE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BDD-0D5E-49E1-9259-854AF97D5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35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FCB6-3277-4416-930A-EC5958C563EE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BDD-0D5E-49E1-9259-854AF97D5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55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FCB6-3277-4416-930A-EC5958C563EE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1DBDD-0D5E-49E1-9259-854AF97D5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80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9" y="408543"/>
            <a:ext cx="7668075" cy="63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9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flipH="1">
            <a:off x="3643745" y="706582"/>
            <a:ext cx="494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Presentation</a:t>
            </a:r>
            <a:r>
              <a:rPr lang="es-ES" b="1" dirty="0" smtClean="0">
                <a:solidFill>
                  <a:srgbClr val="FF0000"/>
                </a:solidFill>
              </a:rPr>
              <a:t> of </a:t>
            </a:r>
            <a:r>
              <a:rPr lang="es-ES" b="1" dirty="0" err="1" smtClean="0">
                <a:solidFill>
                  <a:srgbClr val="FF0000"/>
                </a:solidFill>
              </a:rPr>
              <a:t>Eurocast</a:t>
            </a:r>
            <a:r>
              <a:rPr lang="es-ES" b="1" dirty="0" smtClean="0">
                <a:solidFill>
                  <a:srgbClr val="FF0000"/>
                </a:solidFill>
              </a:rPr>
              <a:t> 2019-30years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in </a:t>
            </a:r>
            <a:r>
              <a:rPr lang="es-ES" b="1" dirty="0" err="1" smtClean="0">
                <a:solidFill>
                  <a:srgbClr val="FF0000"/>
                </a:solidFill>
              </a:rPr>
              <a:t>the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University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Institutional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Building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40435" y="6276109"/>
            <a:ext cx="18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November</a:t>
            </a:r>
            <a:r>
              <a:rPr lang="es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2018</a:t>
            </a:r>
            <a:endParaRPr lang="es-E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7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65018" y="858982"/>
            <a:ext cx="1122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And </a:t>
            </a:r>
            <a:r>
              <a:rPr lang="es-ES" b="1" dirty="0" err="1"/>
              <a:t>n</a:t>
            </a:r>
            <a:r>
              <a:rPr lang="es-ES" b="1" dirty="0" err="1" smtClean="0"/>
              <a:t>ow</a:t>
            </a:r>
            <a:r>
              <a:rPr lang="es-ES" b="1" dirty="0" smtClean="0"/>
              <a:t>, </a:t>
            </a:r>
            <a:r>
              <a:rPr lang="es-ES" b="1" dirty="0" err="1" smtClean="0"/>
              <a:t>we</a:t>
            </a:r>
            <a:r>
              <a:rPr lang="es-ES" b="1" dirty="0" smtClean="0"/>
              <a:t>  </a:t>
            </a:r>
            <a:r>
              <a:rPr lang="es-ES" b="1" dirty="0" err="1" smtClean="0"/>
              <a:t>have</a:t>
            </a:r>
            <a:r>
              <a:rPr lang="es-ES" b="1" dirty="0" smtClean="0"/>
              <a:t> to </a:t>
            </a:r>
            <a:r>
              <a:rPr lang="es-ES" b="1" dirty="0" err="1" smtClean="0"/>
              <a:t>express</a:t>
            </a:r>
            <a:r>
              <a:rPr lang="es-ES" b="1" dirty="0" smtClean="0"/>
              <a:t> </a:t>
            </a:r>
            <a:r>
              <a:rPr lang="es-ES" b="1" dirty="0" err="1" smtClean="0"/>
              <a:t>our</a:t>
            </a:r>
            <a:r>
              <a:rPr lang="es-ES" b="1" dirty="0" smtClean="0"/>
              <a:t> </a:t>
            </a:r>
            <a:r>
              <a:rPr lang="es-ES" sz="3600" dirty="0" smtClean="0">
                <a:solidFill>
                  <a:schemeClr val="accent2"/>
                </a:solidFill>
              </a:rPr>
              <a:t>Deep </a:t>
            </a:r>
            <a:r>
              <a:rPr lang="es-ES" sz="3600" dirty="0" err="1">
                <a:solidFill>
                  <a:schemeClr val="accent2"/>
                </a:solidFill>
              </a:rPr>
              <a:t>G</a:t>
            </a:r>
            <a:r>
              <a:rPr lang="es-ES" sz="3600" dirty="0" err="1" smtClean="0">
                <a:solidFill>
                  <a:schemeClr val="accent2"/>
                </a:solidFill>
              </a:rPr>
              <a:t>ratitude</a:t>
            </a:r>
            <a:r>
              <a:rPr lang="es-ES" sz="3600" dirty="0" smtClean="0">
                <a:solidFill>
                  <a:schemeClr val="accent2"/>
                </a:solidFill>
              </a:rPr>
              <a:t> </a:t>
            </a:r>
            <a:r>
              <a:rPr lang="es-ES" b="1" dirty="0" smtClean="0"/>
              <a:t>to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four</a:t>
            </a:r>
            <a:r>
              <a:rPr lang="es-ES" b="1" dirty="0" smtClean="0"/>
              <a:t> </a:t>
            </a:r>
            <a:r>
              <a:rPr lang="es-ES" b="1" dirty="0" err="1" smtClean="0"/>
              <a:t>engines</a:t>
            </a:r>
            <a:r>
              <a:rPr lang="es-ES" b="1" dirty="0" smtClean="0"/>
              <a:t> </a:t>
            </a:r>
            <a:r>
              <a:rPr lang="es-ES" b="1" dirty="0" err="1" smtClean="0"/>
              <a:t>behind</a:t>
            </a:r>
            <a:r>
              <a:rPr lang="es-ES" b="1" dirty="0" smtClean="0"/>
              <a:t> </a:t>
            </a:r>
            <a:r>
              <a:rPr lang="es-ES" sz="2400" b="1" dirty="0" err="1" smtClean="0">
                <a:solidFill>
                  <a:schemeClr val="accent2"/>
                </a:solidFill>
              </a:rPr>
              <a:t>Eurocast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99" y="1617404"/>
            <a:ext cx="6488274" cy="328710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08364" y="5320145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T</a:t>
            </a:r>
            <a:r>
              <a:rPr lang="es-ES" dirty="0" smtClean="0">
                <a:solidFill>
                  <a:srgbClr val="00B050"/>
                </a:solidFill>
              </a:rPr>
              <a:t>o </a:t>
            </a:r>
            <a:r>
              <a:rPr lang="es-ES" dirty="0" err="1" smtClean="0">
                <a:solidFill>
                  <a:srgbClr val="00B050"/>
                </a:solidFill>
              </a:rPr>
              <a:t>the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smtClean="0">
                <a:solidFill>
                  <a:srgbClr val="00B050"/>
                </a:solidFill>
              </a:rPr>
              <a:t>sponsors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235832"/>
            <a:ext cx="616527" cy="61652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373091" y="5320145"/>
            <a:ext cx="28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33CC"/>
                </a:solidFill>
              </a:rPr>
              <a:t>And to </a:t>
            </a:r>
            <a:r>
              <a:rPr lang="es-ES" dirty="0" err="1" smtClean="0">
                <a:solidFill>
                  <a:srgbClr val="FF33CC"/>
                </a:solidFill>
              </a:rPr>
              <a:t>the</a:t>
            </a:r>
            <a:r>
              <a:rPr lang="es-ES" dirty="0" smtClean="0">
                <a:solidFill>
                  <a:srgbClr val="FF33CC"/>
                </a:solidFill>
              </a:rPr>
              <a:t> </a:t>
            </a:r>
            <a:r>
              <a:rPr lang="es-ES" dirty="0" smtClean="0">
                <a:solidFill>
                  <a:srgbClr val="FF33CC"/>
                </a:solidFill>
              </a:rPr>
              <a:t>nominal sponsor</a:t>
            </a:r>
            <a:endParaRPr lang="es-ES" dirty="0">
              <a:solidFill>
                <a:srgbClr val="FF33CC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1" y="5229792"/>
            <a:ext cx="1094511" cy="4771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33" b="80572"/>
          <a:stretch/>
        </p:blipFill>
        <p:spPr>
          <a:xfrm>
            <a:off x="4191000" y="5884944"/>
            <a:ext cx="624679" cy="5851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06690" y="3574473"/>
            <a:ext cx="171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Home of </a:t>
            </a:r>
            <a:r>
              <a:rPr lang="es-ES" sz="1400" b="1" dirty="0" err="1" smtClean="0"/>
              <a:t>Eurocast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7155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79063" y="612062"/>
            <a:ext cx="10633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Welcome</a:t>
            </a:r>
            <a:r>
              <a:rPr lang="es-E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to </a:t>
            </a:r>
            <a:r>
              <a:rPr lang="es-E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Eurocast</a:t>
            </a:r>
            <a:r>
              <a:rPr lang="es-E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2019-30years !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94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34" y="789710"/>
            <a:ext cx="9997004" cy="415593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39591" y="5211771"/>
            <a:ext cx="4633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Congratulations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848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62545" y="519725"/>
            <a:ext cx="90885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/>
              <a:t>Decades</a:t>
            </a:r>
            <a:r>
              <a:rPr lang="es-ES" sz="2400" dirty="0" smtClean="0"/>
              <a:t> of social and popular </a:t>
            </a:r>
            <a:r>
              <a:rPr lang="es-ES" sz="2400" dirty="0" err="1" smtClean="0"/>
              <a:t>claims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University</a:t>
            </a:r>
            <a:r>
              <a:rPr lang="es-ES" sz="2400" dirty="0" smtClean="0"/>
              <a:t> </a:t>
            </a:r>
            <a:r>
              <a:rPr lang="es-ES" sz="2400" dirty="0" err="1" smtClean="0"/>
              <a:t>Studies</a:t>
            </a:r>
            <a:r>
              <a:rPr lang="es-ES" sz="2400" dirty="0" smtClean="0"/>
              <a:t> in </a:t>
            </a:r>
          </a:p>
          <a:p>
            <a:pPr algn="ctr"/>
            <a:r>
              <a:rPr lang="es-ES" sz="2800" dirty="0" smtClean="0"/>
              <a:t>Gran Canaria</a:t>
            </a:r>
          </a:p>
          <a:p>
            <a:pPr algn="ctr"/>
            <a:r>
              <a:rPr lang="es-ES" dirty="0" smtClean="0"/>
              <a:t>.</a:t>
            </a:r>
          </a:p>
          <a:p>
            <a:pPr algn="ctr"/>
            <a:r>
              <a:rPr lang="es-ES" dirty="0" smtClean="0"/>
              <a:t>.</a:t>
            </a:r>
          </a:p>
          <a:p>
            <a:pPr algn="ctr"/>
            <a:r>
              <a:rPr lang="es-ES" dirty="0" smtClean="0"/>
              <a:t>.</a:t>
            </a:r>
          </a:p>
          <a:p>
            <a:r>
              <a:rPr lang="es-ES" dirty="0" smtClean="0"/>
              <a:t>1968-69    Industrial </a:t>
            </a:r>
            <a:r>
              <a:rPr lang="es-ES" dirty="0" err="1" smtClean="0"/>
              <a:t>Engineering</a:t>
            </a:r>
            <a:r>
              <a:rPr lang="es-ES" dirty="0" smtClean="0"/>
              <a:t> and </a:t>
            </a:r>
            <a:r>
              <a:rPr lang="es-ES" dirty="0" err="1" smtClean="0"/>
              <a:t>Architecture</a:t>
            </a:r>
            <a:r>
              <a:rPr lang="es-ES" dirty="0" smtClean="0"/>
              <a:t> High </a:t>
            </a:r>
            <a:r>
              <a:rPr lang="es-ES" dirty="0" err="1" smtClean="0"/>
              <a:t>Technical</a:t>
            </a:r>
            <a:r>
              <a:rPr lang="es-ES" dirty="0" smtClean="0"/>
              <a:t> </a:t>
            </a:r>
            <a:r>
              <a:rPr lang="es-ES" dirty="0" err="1" smtClean="0"/>
              <a:t>Schools</a:t>
            </a:r>
            <a:r>
              <a:rPr lang="es-ES" dirty="0" smtClean="0"/>
              <a:t> (</a:t>
            </a:r>
            <a:r>
              <a:rPr lang="es-ES" dirty="0" err="1" smtClean="0"/>
              <a:t>Dep</a:t>
            </a:r>
            <a:r>
              <a:rPr lang="es-ES" dirty="0" smtClean="0"/>
              <a:t>. of La Laguna)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1801091" y="232266"/>
            <a:ext cx="484632" cy="1674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 abajo 3"/>
          <p:cNvSpPr/>
          <p:nvPr/>
        </p:nvSpPr>
        <p:spPr>
          <a:xfrm>
            <a:off x="1870087" y="24178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992582" y="2815354"/>
            <a:ext cx="6567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University</a:t>
            </a:r>
            <a:r>
              <a:rPr lang="es-ES" dirty="0" smtClean="0"/>
              <a:t> </a:t>
            </a:r>
            <a:r>
              <a:rPr lang="es-ES" dirty="0" err="1" smtClean="0"/>
              <a:t>College</a:t>
            </a:r>
            <a:r>
              <a:rPr lang="es-ES" dirty="0" smtClean="0"/>
              <a:t> (3 </a:t>
            </a:r>
            <a:r>
              <a:rPr lang="es-ES" dirty="0" err="1" smtClean="0"/>
              <a:t>years</a:t>
            </a:r>
            <a:r>
              <a:rPr lang="es-ES" dirty="0" smtClean="0"/>
              <a:t>) of Medicine (</a:t>
            </a:r>
            <a:r>
              <a:rPr lang="es-ES" dirty="0" err="1" smtClean="0"/>
              <a:t>Dep</a:t>
            </a:r>
            <a:r>
              <a:rPr lang="es-ES" dirty="0" smtClean="0"/>
              <a:t>. </a:t>
            </a:r>
            <a:r>
              <a:rPr lang="es-ES" dirty="0" err="1" smtClean="0"/>
              <a:t>Univ</a:t>
            </a:r>
            <a:r>
              <a:rPr lang="es-ES" dirty="0" smtClean="0"/>
              <a:t> of La Laguna)</a:t>
            </a:r>
          </a:p>
          <a:p>
            <a:pPr algn="ctr"/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Divisions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College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801091" y="3426858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979"/>
            </a:pPr>
            <a:r>
              <a:rPr lang="es-ES" dirty="0" smtClean="0"/>
              <a:t>                            </a:t>
            </a:r>
            <a:r>
              <a:rPr lang="es-ES" sz="2400" dirty="0" err="1" smtClean="0"/>
              <a:t>Polytechnic</a:t>
            </a:r>
            <a:r>
              <a:rPr lang="es-ES" sz="2400" dirty="0" smtClean="0"/>
              <a:t> </a:t>
            </a:r>
            <a:r>
              <a:rPr lang="es-ES" sz="2400" dirty="0" err="1" smtClean="0"/>
              <a:t>University</a:t>
            </a:r>
            <a:r>
              <a:rPr lang="es-ES" sz="2400" dirty="0" smtClean="0"/>
              <a:t> of Las Palmas</a:t>
            </a:r>
          </a:p>
          <a:p>
            <a:pPr algn="ctr"/>
            <a:r>
              <a:rPr lang="es-ES" dirty="0" smtClean="0"/>
              <a:t>                    </a:t>
            </a:r>
            <a:r>
              <a:rPr lang="es-ES" dirty="0" smtClean="0">
                <a:solidFill>
                  <a:srgbClr val="00B050"/>
                </a:solidFill>
              </a:rPr>
              <a:t>Industrial </a:t>
            </a:r>
            <a:r>
              <a:rPr lang="es-ES" dirty="0" err="1" smtClean="0">
                <a:solidFill>
                  <a:srgbClr val="00B050"/>
                </a:solidFill>
              </a:rPr>
              <a:t>Engineering</a:t>
            </a:r>
            <a:r>
              <a:rPr lang="es-ES" dirty="0" smtClean="0">
                <a:solidFill>
                  <a:srgbClr val="00B050"/>
                </a:solidFill>
              </a:rPr>
              <a:t> and </a:t>
            </a:r>
            <a:r>
              <a:rPr lang="es-ES" dirty="0" err="1" smtClean="0">
                <a:solidFill>
                  <a:srgbClr val="00B050"/>
                </a:solidFill>
              </a:rPr>
              <a:t>Architecture</a:t>
            </a:r>
            <a:r>
              <a:rPr lang="es-ES" dirty="0" smtClean="0">
                <a:solidFill>
                  <a:srgbClr val="00B050"/>
                </a:solidFill>
              </a:rPr>
              <a:t> High </a:t>
            </a:r>
            <a:r>
              <a:rPr lang="es-ES" dirty="0" err="1" smtClean="0">
                <a:solidFill>
                  <a:srgbClr val="00B050"/>
                </a:solidFill>
              </a:rPr>
              <a:t>Technical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Schools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s-ES" dirty="0" smtClean="0"/>
              <a:t>  </a:t>
            </a:r>
            <a:r>
              <a:rPr lang="es-ES" dirty="0" err="1" smtClean="0"/>
              <a:t>Faculty</a:t>
            </a:r>
            <a:r>
              <a:rPr lang="es-ES" dirty="0" smtClean="0"/>
              <a:t> of </a:t>
            </a:r>
            <a:r>
              <a:rPr lang="es-ES" dirty="0" err="1" smtClean="0"/>
              <a:t>Informatics</a:t>
            </a:r>
            <a:endParaRPr lang="es-ES" dirty="0" smtClean="0"/>
          </a:p>
          <a:p>
            <a:pPr algn="ctr"/>
            <a:r>
              <a:rPr lang="es-ES" dirty="0" smtClean="0"/>
              <a:t>High </a:t>
            </a:r>
            <a:r>
              <a:rPr lang="es-ES" dirty="0" err="1" smtClean="0"/>
              <a:t>Technical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of </a:t>
            </a:r>
            <a:r>
              <a:rPr lang="es-ES" dirty="0" err="1" smtClean="0"/>
              <a:t>Telecommunications</a:t>
            </a:r>
            <a:endParaRPr lang="es-ES" dirty="0" smtClean="0"/>
          </a:p>
          <a:p>
            <a:pPr algn="ctr"/>
            <a:r>
              <a:rPr lang="es-ES" dirty="0" smtClean="0"/>
              <a:t>Marine </a:t>
            </a:r>
            <a:r>
              <a:rPr lang="es-ES" dirty="0" err="1" smtClean="0"/>
              <a:t>Sciences</a:t>
            </a:r>
            <a:endParaRPr lang="es-ES" dirty="0" smtClean="0"/>
          </a:p>
        </p:txBody>
      </p:sp>
      <p:sp>
        <p:nvSpPr>
          <p:cNvPr id="8" name="Flecha abajo 7"/>
          <p:cNvSpPr/>
          <p:nvPr/>
        </p:nvSpPr>
        <p:spPr>
          <a:xfrm>
            <a:off x="1870087" y="40154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2604655" y="4993810"/>
            <a:ext cx="847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Full </a:t>
            </a:r>
            <a:r>
              <a:rPr lang="es-ES" sz="2400" b="1" dirty="0" err="1" smtClean="0"/>
              <a:t>University</a:t>
            </a:r>
            <a:r>
              <a:rPr lang="es-ES" sz="2400" b="1" dirty="0" smtClean="0"/>
              <a:t> , Universidad de Las Palmas de Gran Canaria</a:t>
            </a:r>
          </a:p>
          <a:p>
            <a:r>
              <a:rPr lang="es-ES" sz="2400" dirty="0"/>
              <a:t> </a:t>
            </a:r>
            <a:r>
              <a:rPr lang="es-ES" sz="2400" dirty="0" smtClean="0"/>
              <a:t>   (</a:t>
            </a:r>
            <a:r>
              <a:rPr lang="es-ES" sz="2400" dirty="0" err="1" smtClean="0"/>
              <a:t>Reorganization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University</a:t>
            </a:r>
            <a:r>
              <a:rPr lang="es-ES" sz="2400" dirty="0" smtClean="0"/>
              <a:t> “</a:t>
            </a:r>
            <a:r>
              <a:rPr lang="es-ES" sz="2400" dirty="0" err="1" smtClean="0"/>
              <a:t>space</a:t>
            </a:r>
            <a:r>
              <a:rPr lang="es-ES" sz="2400" dirty="0" smtClean="0"/>
              <a:t>”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Islands</a:t>
            </a:r>
            <a:r>
              <a:rPr lang="es-ES" sz="2400" dirty="0" smtClean="0"/>
              <a:t>)</a:t>
            </a: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70972" y="50413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1989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801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abajo 1"/>
          <p:cNvSpPr/>
          <p:nvPr/>
        </p:nvSpPr>
        <p:spPr>
          <a:xfrm>
            <a:off x="610920" y="1274617"/>
            <a:ext cx="484632" cy="4225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01126" y="849759"/>
            <a:ext cx="9656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1989</a:t>
            </a:r>
          </a:p>
          <a:p>
            <a:endParaRPr lang="es-ES" dirty="0"/>
          </a:p>
          <a:p>
            <a:pPr algn="ctr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Universidad de las Palmas de Gran Canaria</a:t>
            </a:r>
          </a:p>
          <a:p>
            <a:pPr algn="ctr"/>
            <a:r>
              <a:rPr lang="es-ES" sz="2800" dirty="0" smtClean="0"/>
              <a:t>36 </a:t>
            </a:r>
            <a:r>
              <a:rPr lang="es-ES" sz="2800" dirty="0" err="1" smtClean="0"/>
              <a:t>University</a:t>
            </a:r>
            <a:r>
              <a:rPr lang="es-ES" sz="2800" dirty="0" smtClean="0"/>
              <a:t> </a:t>
            </a:r>
            <a:r>
              <a:rPr lang="es-ES" sz="2800" dirty="0" err="1" smtClean="0"/>
              <a:t>Depts</a:t>
            </a:r>
            <a:endParaRPr lang="es-ES" sz="2800" dirty="0" smtClean="0"/>
          </a:p>
          <a:p>
            <a:pPr algn="ctr"/>
            <a:r>
              <a:rPr lang="es-ES" sz="2800" dirty="0" smtClean="0"/>
              <a:t>14 </a:t>
            </a:r>
            <a:r>
              <a:rPr lang="es-ES" sz="2800" dirty="0" err="1" smtClean="0"/>
              <a:t>Faculties</a:t>
            </a:r>
            <a:endParaRPr lang="es-ES" sz="2800" dirty="0" smtClean="0"/>
          </a:p>
          <a:p>
            <a:pPr algn="ctr"/>
            <a:r>
              <a:rPr lang="es-ES" sz="2800" dirty="0" smtClean="0"/>
              <a:t>4 High </a:t>
            </a:r>
            <a:r>
              <a:rPr lang="es-ES" sz="2800" dirty="0" err="1" smtClean="0"/>
              <a:t>Technical</a:t>
            </a:r>
            <a:r>
              <a:rPr lang="es-ES" sz="2800" dirty="0" smtClean="0"/>
              <a:t> </a:t>
            </a:r>
            <a:r>
              <a:rPr lang="es-ES" sz="2800" dirty="0" err="1" smtClean="0"/>
              <a:t>Schools</a:t>
            </a:r>
            <a:endParaRPr lang="es-ES" sz="2800" dirty="0" smtClean="0"/>
          </a:p>
          <a:p>
            <a:pPr algn="ctr"/>
            <a:r>
              <a:rPr lang="es-ES" sz="2800" dirty="0" smtClean="0"/>
              <a:t>11 </a:t>
            </a:r>
            <a:r>
              <a:rPr lang="es-ES" sz="2800" dirty="0" err="1" smtClean="0"/>
              <a:t>University</a:t>
            </a:r>
            <a:r>
              <a:rPr lang="es-ES" sz="2800" dirty="0" smtClean="0"/>
              <a:t> </a:t>
            </a:r>
            <a:r>
              <a:rPr lang="es-ES" sz="2800" dirty="0" err="1" smtClean="0"/>
              <a:t>Research</a:t>
            </a:r>
            <a:r>
              <a:rPr lang="es-ES" sz="2800" dirty="0" smtClean="0"/>
              <a:t> and </a:t>
            </a:r>
            <a:r>
              <a:rPr lang="es-ES" sz="2800" dirty="0" err="1" smtClean="0"/>
              <a:t>Development</a:t>
            </a:r>
            <a:r>
              <a:rPr lang="es-ES" sz="2800" dirty="0" smtClean="0"/>
              <a:t> </a:t>
            </a:r>
            <a:r>
              <a:rPr lang="es-ES" sz="2800" dirty="0" err="1" smtClean="0"/>
              <a:t>Institutes</a:t>
            </a:r>
            <a:endParaRPr lang="es-ES" sz="2800" dirty="0" smtClean="0"/>
          </a:p>
          <a:p>
            <a:pPr algn="ctr"/>
            <a:r>
              <a:rPr lang="es-ES" sz="2400" dirty="0" smtClean="0"/>
              <a:t>(4 of </a:t>
            </a:r>
            <a:r>
              <a:rPr lang="es-ES" sz="2400" dirty="0" err="1" smtClean="0"/>
              <a:t>them</a:t>
            </a:r>
            <a:r>
              <a:rPr lang="es-ES" sz="2400" dirty="0" smtClean="0"/>
              <a:t> </a:t>
            </a:r>
            <a:r>
              <a:rPr lang="es-ES" sz="2400" dirty="0" err="1" smtClean="0"/>
              <a:t>related</a:t>
            </a:r>
            <a:r>
              <a:rPr lang="es-ES" sz="2400" dirty="0" smtClean="0"/>
              <a:t> to </a:t>
            </a:r>
            <a:r>
              <a:rPr lang="es-ES" sz="2400" dirty="0" err="1" smtClean="0"/>
              <a:t>Information</a:t>
            </a:r>
            <a:r>
              <a:rPr lang="es-ES" sz="2400" dirty="0" smtClean="0"/>
              <a:t> and </a:t>
            </a:r>
            <a:r>
              <a:rPr lang="es-ES" sz="2400" dirty="0" err="1" smtClean="0"/>
              <a:t>Communication</a:t>
            </a:r>
            <a:r>
              <a:rPr lang="es-ES" sz="2400" dirty="0" smtClean="0"/>
              <a:t> </a:t>
            </a:r>
            <a:r>
              <a:rPr lang="es-ES" sz="2400" dirty="0" err="1" smtClean="0"/>
              <a:t>Techs</a:t>
            </a:r>
            <a:r>
              <a:rPr lang="es-ES" sz="2400" dirty="0" smtClean="0"/>
              <a:t>)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 smtClean="0"/>
              <a:t>More </a:t>
            </a:r>
            <a:r>
              <a:rPr lang="es-ES" sz="2400" dirty="0" err="1" smtClean="0"/>
              <a:t>than</a:t>
            </a:r>
            <a:r>
              <a:rPr lang="es-ES" sz="2400" dirty="0" smtClean="0"/>
              <a:t> 25.000 </a:t>
            </a:r>
            <a:r>
              <a:rPr lang="es-ES" sz="2400" dirty="0" err="1" smtClean="0"/>
              <a:t>students</a:t>
            </a:r>
            <a:endParaRPr lang="es-ES" sz="2400" dirty="0" smtClean="0"/>
          </a:p>
          <a:p>
            <a:pPr algn="ctr"/>
            <a:endParaRPr lang="es-ES" sz="2400" dirty="0"/>
          </a:p>
          <a:p>
            <a:pPr algn="ctr"/>
            <a:endParaRPr lang="es-ES" sz="2400" dirty="0" smtClean="0"/>
          </a:p>
          <a:p>
            <a:r>
              <a:rPr lang="es-ES" dirty="0" smtClean="0"/>
              <a:t>2019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095552" y="5772650"/>
            <a:ext cx="975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Congratulations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</a:t>
            </a:r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many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335491" y="1066800"/>
            <a:ext cx="134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Eurocast’89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335491" y="5451786"/>
            <a:ext cx="157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Eurocast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2019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11000510" y="1436133"/>
            <a:ext cx="152400" cy="401565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03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19231" y="235526"/>
            <a:ext cx="522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Before</a:t>
            </a:r>
            <a:r>
              <a:rPr lang="es-ES" b="1" dirty="0" smtClean="0"/>
              <a:t> </a:t>
            </a:r>
            <a:r>
              <a:rPr lang="es-ES" b="1" dirty="0" err="1" smtClean="0"/>
              <a:t>entering</a:t>
            </a:r>
            <a:r>
              <a:rPr lang="es-ES" b="1" dirty="0" smtClean="0"/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Eurocast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2019,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 smtClean="0"/>
              <a:t>sad</a:t>
            </a:r>
            <a:r>
              <a:rPr lang="es-ES" dirty="0" smtClean="0"/>
              <a:t> </a:t>
            </a:r>
            <a:r>
              <a:rPr lang="es-ES" dirty="0" err="1" smtClean="0"/>
              <a:t>news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256125" y="847542"/>
            <a:ext cx="623696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friend</a:t>
            </a:r>
            <a:r>
              <a:rPr lang="es-ES" dirty="0" smtClean="0"/>
              <a:t>, </a:t>
            </a:r>
            <a:r>
              <a:rPr lang="es-ES" dirty="0" err="1" smtClean="0"/>
              <a:t>distinguished</a:t>
            </a:r>
            <a:r>
              <a:rPr lang="es-ES" dirty="0" smtClean="0"/>
              <a:t> </a:t>
            </a:r>
            <a:r>
              <a:rPr lang="es-ES" sz="2400" dirty="0" err="1" smtClean="0"/>
              <a:t>Professor</a:t>
            </a:r>
            <a:r>
              <a:rPr lang="es-ES" sz="2400" dirty="0" smtClean="0"/>
              <a:t> </a:t>
            </a:r>
            <a:r>
              <a:rPr lang="es-ES" sz="2400" dirty="0" err="1" smtClean="0"/>
              <a:t>Rudolph</a:t>
            </a:r>
            <a:r>
              <a:rPr lang="es-ES" sz="2400" dirty="0" smtClean="0"/>
              <a:t> </a:t>
            </a:r>
            <a:r>
              <a:rPr lang="es-ES" sz="2600" b="1" dirty="0" err="1" smtClean="0"/>
              <a:t>Albrecht</a:t>
            </a:r>
            <a:r>
              <a:rPr lang="es-ES" dirty="0" smtClean="0"/>
              <a:t>,</a:t>
            </a:r>
          </a:p>
          <a:p>
            <a:pPr algn="ctr"/>
            <a:r>
              <a:rPr lang="es-ES" dirty="0" err="1"/>
              <a:t>o</a:t>
            </a:r>
            <a:r>
              <a:rPr lang="es-ES" dirty="0" err="1" smtClean="0"/>
              <a:t>rganizer</a:t>
            </a:r>
            <a:r>
              <a:rPr lang="es-ES" dirty="0" smtClean="0"/>
              <a:t> and </a:t>
            </a:r>
            <a:r>
              <a:rPr lang="es-ES" b="1" dirty="0" smtClean="0"/>
              <a:t>General </a:t>
            </a:r>
            <a:r>
              <a:rPr lang="es-ES" b="1" dirty="0" err="1" smtClean="0"/>
              <a:t>Chairman</a:t>
            </a:r>
            <a:r>
              <a:rPr lang="es-ES" b="1" dirty="0" smtClean="0"/>
              <a:t> of </a:t>
            </a:r>
            <a:r>
              <a:rPr lang="es-ES" b="1" dirty="0" err="1" smtClean="0"/>
              <a:t>Eurocast</a:t>
            </a:r>
            <a:r>
              <a:rPr lang="es-ES" b="1" dirty="0" smtClean="0"/>
              <a:t> ‘95 </a:t>
            </a:r>
            <a:r>
              <a:rPr lang="es-ES" b="1" dirty="0" err="1" smtClean="0"/>
              <a:t>Insbruck</a:t>
            </a:r>
            <a:endParaRPr lang="es-ES" b="1" dirty="0" smtClean="0"/>
          </a:p>
          <a:p>
            <a:pPr algn="ctr"/>
            <a:r>
              <a:rPr lang="es-ES" dirty="0" err="1"/>
              <a:t>i</a:t>
            </a:r>
            <a:r>
              <a:rPr lang="es-ES" dirty="0" err="1" smtClean="0"/>
              <a:t>s</a:t>
            </a:r>
            <a:r>
              <a:rPr lang="es-ES" dirty="0" smtClean="0"/>
              <a:t> no </a:t>
            </a:r>
            <a:r>
              <a:rPr lang="es-ES" dirty="0" err="1" smtClean="0"/>
              <a:t>longer</a:t>
            </a:r>
            <a:r>
              <a:rPr lang="es-ES" dirty="0" smtClean="0"/>
              <a:t> 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. He </a:t>
            </a:r>
            <a:r>
              <a:rPr lang="es-ES" dirty="0" err="1" smtClean="0"/>
              <a:t>passed</a:t>
            </a:r>
            <a:r>
              <a:rPr lang="es-ES" dirty="0" smtClean="0"/>
              <a:t> </a:t>
            </a:r>
            <a:r>
              <a:rPr lang="es-ES" dirty="0" err="1" smtClean="0"/>
              <a:t>away</a:t>
            </a:r>
            <a:r>
              <a:rPr lang="es-ES" dirty="0" smtClean="0"/>
              <a:t> </a:t>
            </a:r>
            <a:r>
              <a:rPr lang="es-ES" dirty="0" err="1" smtClean="0"/>
              <a:t>less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weeks</a:t>
            </a:r>
            <a:r>
              <a:rPr lang="es-ES" dirty="0" smtClean="0"/>
              <a:t> ago.</a:t>
            </a:r>
            <a:endParaRPr lang="es-ES" dirty="0"/>
          </a:p>
        </p:txBody>
      </p:sp>
      <p:pic>
        <p:nvPicPr>
          <p:cNvPr id="4" name="Picture 3" descr="C:\Users\roberto\Desktop\Eurocast 2015\Eurocast 2015 Presentación\Albrec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06676" y="2132901"/>
            <a:ext cx="2448272" cy="3200356"/>
          </a:xfrm>
          <a:prstGeom prst="rect">
            <a:avLst/>
          </a:prstGeom>
          <a:noFill/>
        </p:spPr>
      </p:pic>
      <p:sp>
        <p:nvSpPr>
          <p:cNvPr id="5" name="CuadroTexto 4"/>
          <p:cNvSpPr txBox="1"/>
          <p:nvPr/>
        </p:nvSpPr>
        <p:spPr>
          <a:xfrm>
            <a:off x="4855304" y="5518152"/>
            <a:ext cx="2951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Eurocast</a:t>
            </a:r>
            <a:r>
              <a:rPr lang="es-ES" b="1" dirty="0" smtClean="0"/>
              <a:t> 2019, to Prof. </a:t>
            </a:r>
            <a:r>
              <a:rPr lang="es-ES" b="1" dirty="0" err="1" smtClean="0"/>
              <a:t>Rudolph</a:t>
            </a:r>
            <a:r>
              <a:rPr lang="es-ES" b="1" dirty="0" smtClean="0"/>
              <a:t> </a:t>
            </a:r>
            <a:r>
              <a:rPr lang="es-ES" b="1" dirty="0" err="1" smtClean="0"/>
              <a:t>Albrecht</a:t>
            </a:r>
            <a:endParaRPr lang="es-ES" b="1" dirty="0"/>
          </a:p>
          <a:p>
            <a:pPr algn="ctr"/>
            <a:r>
              <a:rPr lang="es-ES" b="1" dirty="0" smtClean="0"/>
              <a:t> IN MEMORIAM</a:t>
            </a:r>
            <a:endParaRPr lang="es-ES" b="1" dirty="0"/>
          </a:p>
        </p:txBody>
      </p:sp>
      <p:sp>
        <p:nvSpPr>
          <p:cNvPr id="6" name="Rectángulo 5"/>
          <p:cNvSpPr/>
          <p:nvPr/>
        </p:nvSpPr>
        <p:spPr>
          <a:xfrm>
            <a:off x="4378036" y="2105889"/>
            <a:ext cx="3851564" cy="44611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27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412" r="12199"/>
          <a:stretch/>
        </p:blipFill>
        <p:spPr>
          <a:xfrm>
            <a:off x="1579419" y="-23247"/>
            <a:ext cx="9227127" cy="688124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04109" y="5015346"/>
            <a:ext cx="353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2"/>
                </a:solidFill>
              </a:rPr>
              <a:t>2009 </a:t>
            </a:r>
            <a:r>
              <a:rPr lang="es-ES" b="1" dirty="0" err="1" smtClean="0">
                <a:solidFill>
                  <a:schemeClr val="bg2"/>
                </a:solidFill>
              </a:rPr>
              <a:t>Eurocast</a:t>
            </a:r>
            <a:r>
              <a:rPr lang="es-ES" b="1" dirty="0" smtClean="0">
                <a:solidFill>
                  <a:schemeClr val="bg2"/>
                </a:solidFill>
              </a:rPr>
              <a:t> 20 </a:t>
            </a:r>
            <a:r>
              <a:rPr lang="es-ES" b="1" dirty="0" err="1" smtClean="0">
                <a:solidFill>
                  <a:schemeClr val="bg2"/>
                </a:solidFill>
              </a:rPr>
              <a:t>years</a:t>
            </a:r>
            <a:r>
              <a:rPr lang="es-ES" b="1" dirty="0" smtClean="0">
                <a:solidFill>
                  <a:schemeClr val="bg2"/>
                </a:solidFill>
              </a:rPr>
              <a:t> </a:t>
            </a:r>
            <a:r>
              <a:rPr lang="es-ES" b="1" dirty="0" err="1" smtClean="0">
                <a:solidFill>
                  <a:schemeClr val="bg2"/>
                </a:solidFill>
              </a:rPr>
              <a:t>Gáldar</a:t>
            </a:r>
            <a:endParaRPr lang="es-ES" b="1" dirty="0">
              <a:solidFill>
                <a:schemeClr val="bg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51563" y="3766112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2"/>
                </a:solidFill>
              </a:rPr>
              <a:t>Moreno-Díaz</a:t>
            </a:r>
            <a:endParaRPr lang="es-ES" b="1" dirty="0">
              <a:solidFill>
                <a:schemeClr val="bg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11928" y="2886209"/>
            <a:ext cx="112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2"/>
                </a:solidFill>
              </a:rPr>
              <a:t>Albrecht</a:t>
            </a:r>
            <a:endParaRPr lang="es-ES" b="1" dirty="0">
              <a:solidFill>
                <a:schemeClr val="bg2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75418" y="1777985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2"/>
                </a:solidFill>
              </a:rPr>
              <a:t>Pichler</a:t>
            </a:r>
            <a:endParaRPr lang="es-E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4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7" y="1748560"/>
            <a:ext cx="11150600" cy="46355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85657" y="792079"/>
            <a:ext cx="60890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err="1" smtClean="0">
                <a:solidFill>
                  <a:schemeClr val="accent2">
                    <a:lumMod val="75000"/>
                  </a:schemeClr>
                </a:solidFill>
              </a:rPr>
              <a:t>Eurocast</a:t>
            </a:r>
            <a:r>
              <a:rPr lang="es-ES" sz="4400" b="1" dirty="0" smtClean="0">
                <a:solidFill>
                  <a:schemeClr val="accent2">
                    <a:lumMod val="75000"/>
                  </a:schemeClr>
                </a:solidFill>
              </a:rPr>
              <a:t> 2019 – 30 </a:t>
            </a:r>
            <a:r>
              <a:rPr lang="es-ES" sz="4400" b="1" dirty="0" err="1" smtClean="0">
                <a:solidFill>
                  <a:schemeClr val="accent2">
                    <a:lumMod val="75000"/>
                  </a:schemeClr>
                </a:solidFill>
              </a:rPr>
              <a:t>years</a:t>
            </a:r>
            <a:endParaRPr lang="es-E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2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9418" y="817418"/>
            <a:ext cx="89223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Aims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eurocast</a:t>
            </a:r>
            <a:endParaRPr lang="es-E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ES" dirty="0"/>
          </a:p>
          <a:p>
            <a:pPr algn="just"/>
            <a:r>
              <a:rPr lang="en-US" sz="2400" b="1" dirty="0" smtClean="0"/>
              <a:t>To be a multidisciplinary</a:t>
            </a:r>
            <a:r>
              <a:rPr lang="en-US" sz="2400" b="1" dirty="0"/>
              <a:t>, flexible and changing conference, </a:t>
            </a:r>
            <a:r>
              <a:rPr lang="en-US" sz="2400" b="1" dirty="0" smtClean="0"/>
              <a:t>trying </a:t>
            </a:r>
            <a:r>
              <a:rPr lang="en-US" sz="2400" b="1" dirty="0"/>
              <a:t>to attract the experts and especially young researchers, facilitating the interaction between them, which is a generator of creativity.</a:t>
            </a:r>
            <a:endParaRPr lang="es-ES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632364" y="3144981"/>
            <a:ext cx="705196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acknowledge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Creative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Agents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eurocast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Conference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wich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are</a:t>
            </a:r>
          </a:p>
          <a:p>
            <a:pPr algn="ctr"/>
            <a:endParaRPr lang="es-ES" dirty="0" smtClean="0"/>
          </a:p>
          <a:p>
            <a:pPr algn="ctr"/>
            <a:r>
              <a:rPr lang="es-ES" sz="2800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 WORKSHOP CHAIRPERSONS</a:t>
            </a:r>
          </a:p>
          <a:p>
            <a:pPr algn="ctr"/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They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proposed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 Workshops, define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their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content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, spread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information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Conference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, and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promote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and 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encourage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participation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ater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they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select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among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intended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participants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Finally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they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shall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stablish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ranks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help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selection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Springer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publication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8382" y="4634459"/>
            <a:ext cx="1204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then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must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acknowledge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MAIN ACTORS,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without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which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no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Conference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possible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363327" y="5149194"/>
            <a:ext cx="5836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 smtClean="0">
                <a:solidFill>
                  <a:srgbClr val="FF0000"/>
                </a:solidFill>
              </a:rPr>
              <a:t>The</a:t>
            </a:r>
            <a:r>
              <a:rPr lang="es-ES" sz="4400" dirty="0" smtClean="0">
                <a:solidFill>
                  <a:srgbClr val="FF0000"/>
                </a:solidFill>
              </a:rPr>
              <a:t> </a:t>
            </a:r>
            <a:r>
              <a:rPr lang="es-ES" sz="4400" dirty="0" err="1" smtClean="0">
                <a:solidFill>
                  <a:srgbClr val="FF0000"/>
                </a:solidFill>
              </a:rPr>
              <a:t>Participants</a:t>
            </a:r>
            <a:endParaRPr lang="es-ES" sz="4400" dirty="0" smtClean="0">
              <a:solidFill>
                <a:srgbClr val="FF0000"/>
              </a:solidFill>
            </a:endParaRPr>
          </a:p>
          <a:p>
            <a:pPr algn="ctr"/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quality</a:t>
            </a:r>
            <a:r>
              <a:rPr lang="es-ES" sz="2800" dirty="0" smtClean="0"/>
              <a:t> of </a:t>
            </a:r>
            <a:r>
              <a:rPr lang="es-ES" sz="2800" dirty="0" err="1" smtClean="0"/>
              <a:t>your</a:t>
            </a:r>
            <a:r>
              <a:rPr lang="es-ES" sz="2800" dirty="0" smtClean="0"/>
              <a:t> </a:t>
            </a:r>
            <a:r>
              <a:rPr lang="es-ES" sz="2800" dirty="0" err="1" smtClean="0"/>
              <a:t>contributions</a:t>
            </a:r>
            <a:endParaRPr lang="es-ES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246909" y="272517"/>
            <a:ext cx="58189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rgbClr val="FF0000"/>
                </a:solidFill>
              </a:rPr>
              <a:t>Therefore</a:t>
            </a:r>
            <a:r>
              <a:rPr lang="es-ES" sz="2400" dirty="0" smtClean="0">
                <a:solidFill>
                  <a:srgbClr val="FF0000"/>
                </a:solidFill>
              </a:rPr>
              <a:t>, </a:t>
            </a:r>
            <a:r>
              <a:rPr lang="es-ES" sz="2400" dirty="0" err="1" smtClean="0">
                <a:solidFill>
                  <a:srgbClr val="FF0000"/>
                </a:solidFill>
              </a:rPr>
              <a:t>Many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Thanks</a:t>
            </a:r>
            <a:r>
              <a:rPr lang="es-ES" sz="2400" dirty="0" smtClean="0">
                <a:solidFill>
                  <a:srgbClr val="FF0000"/>
                </a:solidFill>
              </a:rPr>
              <a:t> to:</a:t>
            </a:r>
          </a:p>
          <a:p>
            <a:r>
              <a:rPr lang="es-ES" sz="2000" dirty="0" smtClean="0"/>
              <a:t>Rudolf</a:t>
            </a:r>
          </a:p>
          <a:p>
            <a:r>
              <a:rPr lang="es-ES" sz="2000" dirty="0" smtClean="0"/>
              <a:t>Amalia e Antonio</a:t>
            </a:r>
          </a:p>
          <a:p>
            <a:r>
              <a:rPr lang="es-ES" sz="2000" dirty="0" smtClean="0"/>
              <a:t>Michael A., Stefan </a:t>
            </a:r>
            <a:r>
              <a:rPr lang="es-ES" sz="2000" dirty="0" err="1" smtClean="0"/>
              <a:t>und</a:t>
            </a:r>
            <a:r>
              <a:rPr lang="es-ES" sz="2000" dirty="0" smtClean="0"/>
              <a:t> </a:t>
            </a:r>
            <a:r>
              <a:rPr lang="es-ES" sz="2000" dirty="0" err="1" smtClean="0"/>
              <a:t>Günter</a:t>
            </a:r>
            <a:endParaRPr lang="es-ES" sz="2000" dirty="0" smtClean="0"/>
          </a:p>
          <a:p>
            <a:r>
              <a:rPr lang="es-ES" sz="2000" dirty="0" err="1" smtClean="0"/>
              <a:t>Jan</a:t>
            </a:r>
            <a:r>
              <a:rPr lang="es-ES" sz="2000" dirty="0" smtClean="0"/>
              <a:t>, </a:t>
            </a:r>
            <a:r>
              <a:rPr lang="es-ES" sz="2000" dirty="0" err="1" smtClean="0"/>
              <a:t>Milan</a:t>
            </a:r>
            <a:r>
              <a:rPr lang="es-ES" sz="2000" dirty="0" smtClean="0"/>
              <a:t> et </a:t>
            </a:r>
            <a:r>
              <a:rPr lang="es-ES" sz="2000" dirty="0" err="1" smtClean="0"/>
              <a:t>Itsushi</a:t>
            </a:r>
            <a:endParaRPr lang="es-ES" sz="2000" dirty="0" smtClean="0"/>
          </a:p>
          <a:p>
            <a:r>
              <a:rPr lang="es-ES" sz="2000" dirty="0" smtClean="0"/>
              <a:t>Mario, </a:t>
            </a:r>
            <a:r>
              <a:rPr lang="es-ES" sz="2000" dirty="0" err="1" smtClean="0"/>
              <a:t>Bernhard</a:t>
            </a:r>
            <a:r>
              <a:rPr lang="es-ES" sz="2000" dirty="0" smtClean="0"/>
              <a:t>, Michael L., </a:t>
            </a:r>
            <a:r>
              <a:rPr lang="es-ES" sz="2000" dirty="0" err="1" smtClean="0"/>
              <a:t>und</a:t>
            </a:r>
            <a:r>
              <a:rPr lang="es-ES" sz="2000" dirty="0" smtClean="0"/>
              <a:t> Werner</a:t>
            </a:r>
          </a:p>
          <a:p>
            <a:r>
              <a:rPr lang="es-ES" sz="2000" dirty="0" smtClean="0"/>
              <a:t>Javi, Javier, </a:t>
            </a:r>
            <a:r>
              <a:rPr lang="es-ES" sz="2000" dirty="0" err="1" smtClean="0"/>
              <a:t>Eleni</a:t>
            </a:r>
            <a:r>
              <a:rPr lang="es-ES" sz="2000" dirty="0" smtClean="0"/>
              <a:t>, Fernando, Cristina </a:t>
            </a:r>
            <a:r>
              <a:rPr lang="es-ES" sz="2000" dirty="0" err="1" smtClean="0"/>
              <a:t>und</a:t>
            </a:r>
            <a:r>
              <a:rPr lang="es-ES" sz="2000" dirty="0" smtClean="0"/>
              <a:t> Leopoldo</a:t>
            </a:r>
          </a:p>
          <a:p>
            <a:r>
              <a:rPr lang="es-ES" sz="2000" dirty="0" smtClean="0"/>
              <a:t>Manolo P., </a:t>
            </a:r>
            <a:r>
              <a:rPr lang="es-ES" sz="2000" dirty="0" err="1" smtClean="0"/>
              <a:t>Petia</a:t>
            </a:r>
            <a:r>
              <a:rPr lang="es-ES" sz="2000" dirty="0" smtClean="0"/>
              <a:t> y Marcos</a:t>
            </a:r>
          </a:p>
          <a:p>
            <a:r>
              <a:rPr lang="es-ES" sz="2000" dirty="0" err="1" smtClean="0"/>
              <a:t>Jerzy</a:t>
            </a:r>
            <a:r>
              <a:rPr lang="es-ES" sz="2000" dirty="0" smtClean="0"/>
              <a:t>, Manolo M. and </a:t>
            </a:r>
            <a:r>
              <a:rPr lang="es-ES" sz="2000" dirty="0" err="1" smtClean="0"/>
              <a:t>Ryszard</a:t>
            </a:r>
            <a:endParaRPr lang="es-ES" sz="2000" dirty="0" smtClean="0"/>
          </a:p>
          <a:p>
            <a:r>
              <a:rPr lang="es-ES" sz="2000" dirty="0" smtClean="0"/>
              <a:t>Pepe, Abrahán y Roberto </a:t>
            </a:r>
            <a:r>
              <a:rPr lang="es-ES" sz="2000" dirty="0" err="1" smtClean="0"/>
              <a:t>jr</a:t>
            </a:r>
            <a:endParaRPr lang="es-ES" sz="2000" dirty="0" smtClean="0"/>
          </a:p>
          <a:p>
            <a:r>
              <a:rPr lang="es-ES" sz="2000" dirty="0" err="1" smtClean="0"/>
              <a:t>Dirk</a:t>
            </a:r>
            <a:r>
              <a:rPr lang="es-ES" sz="2000" dirty="0" smtClean="0"/>
              <a:t>, </a:t>
            </a:r>
            <a:r>
              <a:rPr lang="es-ES" sz="2000" dirty="0" err="1" smtClean="0"/>
              <a:t>Ranier</a:t>
            </a:r>
            <a:r>
              <a:rPr lang="es-ES" sz="2000" dirty="0" smtClean="0"/>
              <a:t> </a:t>
            </a:r>
            <a:r>
              <a:rPr lang="es-ES" sz="2000" dirty="0" err="1" smtClean="0"/>
              <a:t>und</a:t>
            </a:r>
            <a:r>
              <a:rPr lang="es-ES" sz="2000" dirty="0" smtClean="0"/>
              <a:t> Erich</a:t>
            </a:r>
          </a:p>
          <a:p>
            <a:r>
              <a:rPr lang="es-ES" sz="2000" dirty="0" err="1" smtClean="0"/>
              <a:t>Sándor</a:t>
            </a:r>
            <a:r>
              <a:rPr lang="es-ES" sz="2000" dirty="0" smtClean="0"/>
              <a:t>, Mario(</a:t>
            </a:r>
            <a:r>
              <a:rPr lang="es-ES" sz="2000" dirty="0" err="1" smtClean="0"/>
              <a:t>again</a:t>
            </a:r>
            <a:r>
              <a:rPr lang="es-ES" sz="2000" dirty="0" smtClean="0"/>
              <a:t>), Peter </a:t>
            </a:r>
            <a:r>
              <a:rPr lang="es-ES" sz="2000" dirty="0" err="1" smtClean="0"/>
              <a:t>und</a:t>
            </a:r>
            <a:r>
              <a:rPr lang="es-ES" sz="2000" dirty="0" smtClean="0"/>
              <a:t> Carl</a:t>
            </a:r>
          </a:p>
          <a:p>
            <a:r>
              <a:rPr lang="es-ES" sz="2000" dirty="0" err="1" smtClean="0">
                <a:solidFill>
                  <a:srgbClr val="FF0000"/>
                </a:solidFill>
              </a:rPr>
              <a:t>Practically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all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have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been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with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us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for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many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years</a:t>
            </a:r>
            <a:r>
              <a:rPr lang="es-ES" sz="2000" dirty="0" smtClean="0">
                <a:solidFill>
                  <a:srgbClr val="FF0000"/>
                </a:solidFill>
              </a:rPr>
              <a:t>!!</a:t>
            </a:r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188036" y="623455"/>
            <a:ext cx="3366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5"/>
                </a:solidFill>
              </a:rPr>
              <a:t>Gratitude</a:t>
            </a:r>
            <a:r>
              <a:rPr lang="es-ES" dirty="0" smtClean="0">
                <a:solidFill>
                  <a:schemeClr val="accent5"/>
                </a:solidFill>
              </a:rPr>
              <a:t> to </a:t>
            </a:r>
            <a:r>
              <a:rPr lang="es-ES" dirty="0" err="1" smtClean="0">
                <a:solidFill>
                  <a:schemeClr val="accent5"/>
                </a:solidFill>
              </a:rPr>
              <a:t>our</a:t>
            </a:r>
            <a:r>
              <a:rPr lang="es-ES" dirty="0" smtClean="0">
                <a:solidFill>
                  <a:schemeClr val="accent5"/>
                </a:solidFill>
              </a:rPr>
              <a:t> </a:t>
            </a:r>
            <a:r>
              <a:rPr lang="es-ES" dirty="0" err="1" smtClean="0">
                <a:solidFill>
                  <a:schemeClr val="accent5"/>
                </a:solidFill>
              </a:rPr>
              <a:t>plenary</a:t>
            </a:r>
            <a:r>
              <a:rPr lang="es-ES" dirty="0" smtClean="0">
                <a:solidFill>
                  <a:schemeClr val="accent5"/>
                </a:solidFill>
              </a:rPr>
              <a:t> </a:t>
            </a:r>
            <a:r>
              <a:rPr lang="es-ES" dirty="0" err="1" smtClean="0">
                <a:solidFill>
                  <a:schemeClr val="accent5"/>
                </a:solidFill>
              </a:rPr>
              <a:t>lecturers</a:t>
            </a:r>
            <a:endParaRPr lang="es-ES" dirty="0" smtClean="0">
              <a:solidFill>
                <a:schemeClr val="accent5"/>
              </a:solidFill>
            </a:endParaRPr>
          </a:p>
          <a:p>
            <a:endParaRPr lang="es-ES" dirty="0" smtClean="0">
              <a:solidFill>
                <a:schemeClr val="accent5"/>
              </a:solidFill>
            </a:endParaRPr>
          </a:p>
          <a:p>
            <a:r>
              <a:rPr lang="es-ES" dirty="0" smtClean="0"/>
              <a:t>Prof. Paul </a:t>
            </a:r>
            <a:r>
              <a:rPr lang="es-ES" dirty="0" err="1" smtClean="0"/>
              <a:t>Cull</a:t>
            </a:r>
            <a:endParaRPr lang="es-ES" dirty="0" smtClean="0"/>
          </a:p>
          <a:p>
            <a:r>
              <a:rPr lang="es-ES" dirty="0" smtClean="0"/>
              <a:t>Prof. </a:t>
            </a:r>
            <a:r>
              <a:rPr lang="es-ES" dirty="0" err="1" smtClean="0"/>
              <a:t>Christoph</a:t>
            </a:r>
            <a:r>
              <a:rPr lang="es-ES" dirty="0" smtClean="0"/>
              <a:t> </a:t>
            </a:r>
            <a:r>
              <a:rPr lang="es-ES" dirty="0" err="1" smtClean="0"/>
              <a:t>Stiller</a:t>
            </a:r>
            <a:endParaRPr lang="es-ES" dirty="0" smtClean="0"/>
          </a:p>
          <a:p>
            <a:r>
              <a:rPr lang="es-ES" dirty="0" smtClean="0"/>
              <a:t>Prof. Bruno </a:t>
            </a:r>
            <a:r>
              <a:rPr lang="es-ES" dirty="0" err="1" smtClean="0"/>
              <a:t>Buchberger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9" t="2122" r="31827"/>
          <a:stretch/>
        </p:blipFill>
        <p:spPr>
          <a:xfrm>
            <a:off x="9455728" y="5260057"/>
            <a:ext cx="512618" cy="12781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9" t="2122" r="31827"/>
          <a:stretch/>
        </p:blipFill>
        <p:spPr>
          <a:xfrm>
            <a:off x="8943111" y="5260057"/>
            <a:ext cx="512618" cy="12781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356763" y="3726873"/>
            <a:ext cx="419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12 Workshops, 138 </a:t>
            </a:r>
            <a:r>
              <a:rPr lang="es-ES" b="1" dirty="0" err="1" smtClean="0"/>
              <a:t>Selected</a:t>
            </a:r>
            <a:r>
              <a:rPr lang="es-ES" b="1" dirty="0" smtClean="0"/>
              <a:t> </a:t>
            </a:r>
            <a:r>
              <a:rPr lang="es-ES" b="1" dirty="0" err="1" smtClean="0"/>
              <a:t>Contributions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80197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481</Words>
  <Application>Microsoft Office PowerPoint</Application>
  <PresentationFormat>Panorámica</PresentationFormat>
  <Paragraphs>84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52</cp:revision>
  <dcterms:created xsi:type="dcterms:W3CDTF">2019-02-14T09:04:31Z</dcterms:created>
  <dcterms:modified xsi:type="dcterms:W3CDTF">2019-02-27T09:25:32Z</dcterms:modified>
</cp:coreProperties>
</file>